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8"/>
  </p:notesMasterIdLst>
  <p:sldIdLst>
    <p:sldId id="276" r:id="rId2"/>
    <p:sldId id="358" r:id="rId3"/>
    <p:sldId id="360" r:id="rId4"/>
    <p:sldId id="361" r:id="rId5"/>
    <p:sldId id="370" r:id="rId6"/>
    <p:sldId id="371" r:id="rId7"/>
    <p:sldId id="369" r:id="rId8"/>
    <p:sldId id="362" r:id="rId9"/>
    <p:sldId id="363" r:id="rId10"/>
    <p:sldId id="364" r:id="rId11"/>
    <p:sldId id="365" r:id="rId12"/>
    <p:sldId id="372" r:id="rId13"/>
    <p:sldId id="366" r:id="rId14"/>
    <p:sldId id="367" r:id="rId15"/>
    <p:sldId id="373" r:id="rId16"/>
    <p:sldId id="3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2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B777"/>
    <a:srgbClr val="005C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1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170" y="102"/>
      </p:cViewPr>
      <p:guideLst>
        <p:guide orient="horz" pos="2160"/>
        <p:guide pos="32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DEC7B-88D4-481B-AD37-724AC7CDE1EE}" type="datetimeFigureOut">
              <a:rPr lang="en-US" smtClean="0"/>
              <a:t>3/1/2021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8C9D9-8DA4-486E-A4CB-8E7B1CD880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27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238" y="1987336"/>
            <a:ext cx="3886200" cy="2387600"/>
          </a:xfrm>
        </p:spPr>
        <p:txBody>
          <a:bodyPr anchor="ctr">
            <a:normAutofit/>
          </a:bodyPr>
          <a:lstStyle>
            <a:lvl1pPr algn="ctr">
              <a:defRPr sz="4400">
                <a:solidFill>
                  <a:srgbClr val="005C7E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6438" y="4467011"/>
            <a:ext cx="297591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83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phics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" y="947357"/>
            <a:ext cx="8115300" cy="488193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ABBE8-9EA1-4773-B699-2EED5106638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79083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47E0C7E-D2A6-4803-9E25-FDCD461CB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501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C5E70F-47EE-4C01-94FE-262C1D290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3F7A4B-5345-4F98-9ED1-CD947AFDEB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5850130"/>
            <a:ext cx="8686800" cy="57849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005C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If picture, add caption</a:t>
            </a:r>
          </a:p>
        </p:txBody>
      </p:sp>
    </p:spTree>
    <p:extLst>
      <p:ext uri="{BB962C8B-B14F-4D97-AF65-F5344CB8AC3E}">
        <p14:creationId xmlns:p14="http://schemas.microsoft.com/office/powerpoint/2010/main" val="731786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116" y="1326301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7BEC1-31C3-4C5F-952A-F5469AFD5E7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9A54DCB-CC4E-4937-B481-A99A614C0E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DB14E1-226C-4238-88A4-2D3CAE4C40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116" y="3898873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E3A33AF-060A-414F-B108-D22D30BA9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9104" y="1326301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A7FE8A3-BE87-410C-8F5F-9BBED5978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9104" y="3898873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723418-8F34-4EDC-90F7-8F54AB525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46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ictur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8116" y="1013260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8C7BEC1-31C3-4C5F-952A-F5469AFD5E7D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0990" y="807306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19A54DCB-CC4E-4937-B481-A99A614C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749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45DB14E1-226C-4238-88A4-2D3CAE4C40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58116" y="3585832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6">
            <a:extLst>
              <a:ext uri="{FF2B5EF4-FFF2-40B4-BE49-F238E27FC236}">
                <a16:creationId xmlns:a16="http://schemas.microsoft.com/office/drawing/2014/main" id="{AE3A33AF-060A-414F-B108-D22D30BA910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89104" y="1013260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BA7FE8A3-BE87-410C-8F5F-9BBED5978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89104" y="3585832"/>
            <a:ext cx="4006274" cy="256195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6723418-8F34-4EDC-90F7-8F54AB525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06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2CA8795-CDA0-48EA-BD55-5652C330BE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0182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EFB742-67AE-4F0F-9A94-83ECCAE61EA5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228600" y="182731"/>
            <a:ext cx="8686800" cy="561391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2E3DFAB5-F783-4E0D-87CA-938FAA4C75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600" y="5850130"/>
            <a:ext cx="8686800" cy="578496"/>
          </a:xfrm>
        </p:spPr>
        <p:txBody>
          <a:bodyPr/>
          <a:lstStyle>
            <a:lvl1pPr marL="0" indent="0" algn="ctr">
              <a:buNone/>
              <a:defRPr sz="1600" b="1">
                <a:solidFill>
                  <a:srgbClr val="005C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E78785-0D04-46D5-A3B4-C588B02CF9D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5821361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606B8B-D5A9-4873-9F4C-5C00958511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996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42770"/>
            <a:ext cx="4629150" cy="5013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342774"/>
            <a:ext cx="2949178" cy="5013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C79C6A-C3A9-46D0-8BCC-4661146F01D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7B5B87F-D43B-403F-B941-93355C4240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5EF6F3-6C6A-43E4-8328-E6BDAB47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828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06161"/>
            <a:ext cx="4629150" cy="50135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906165"/>
            <a:ext cx="2949178" cy="501356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5C79C6A-C3A9-46D0-8BCC-4661146F01D5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766115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B7B5B87F-D43B-403F-B941-93355C42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85EF6F3-6C6A-43E4-8328-E6BDAB47D5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294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600" y="1326291"/>
            <a:ext cx="8686800" cy="465009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5976383"/>
            <a:ext cx="8686800" cy="4443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n-US" b="1" dirty="0">
                <a:solidFill>
                  <a:srgbClr val="005C7E"/>
                </a:solidFill>
              </a:rPr>
              <a:t>Caption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E4031F-7A78-426A-8C6E-EEB261FF4AB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3EFE6FA-A10B-4EF8-816C-A177CB55B9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777F85-BB92-404B-8FE4-24253DC5F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993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600" y="1021495"/>
            <a:ext cx="8686800" cy="495488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5976383"/>
            <a:ext cx="8686800" cy="4443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algn="ctr"/>
            <a:r>
              <a:rPr lang="en-US" b="1" dirty="0">
                <a:solidFill>
                  <a:srgbClr val="005C7E"/>
                </a:solidFill>
              </a:rPr>
              <a:t>Caption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E4031F-7A78-426A-8C6E-EEB261FF4ABB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856732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13EFE6FA-A10B-4EF8-816C-A177CB55B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6160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8777F85-BB92-404B-8FE4-24253DC5F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084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E99F9C8-6FBF-4284-AA0A-339027CCA100}"/>
              </a:ext>
            </a:extLst>
          </p:cNvPr>
          <p:cNvSpPr/>
          <p:nvPr userDrawn="1"/>
        </p:nvSpPr>
        <p:spPr>
          <a:xfrm>
            <a:off x="0" y="0"/>
            <a:ext cx="9144000" cy="3264177"/>
          </a:xfrm>
          <a:prstGeom prst="rect">
            <a:avLst/>
          </a:prstGeom>
          <a:solidFill>
            <a:srgbClr val="8CB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80158-D352-4687-8384-BDA679ECAE4C}"/>
              </a:ext>
            </a:extLst>
          </p:cNvPr>
          <p:cNvSpPr txBox="1"/>
          <p:nvPr userDrawn="1"/>
        </p:nvSpPr>
        <p:spPr>
          <a:xfrm>
            <a:off x="216353" y="711969"/>
            <a:ext cx="8711293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</a:t>
            </a:r>
          </a:p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Questions?</a:t>
            </a:r>
          </a:p>
        </p:txBody>
      </p:sp>
      <p:pic>
        <p:nvPicPr>
          <p:cNvPr id="11" name="Graphic 10" descr="Email">
            <a:extLst>
              <a:ext uri="{FF2B5EF4-FFF2-40B4-BE49-F238E27FC236}">
                <a16:creationId xmlns:a16="http://schemas.microsoft.com/office/drawing/2014/main" id="{645E81E3-B16E-4EE1-A636-F49BB176EF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353" y="6075515"/>
            <a:ext cx="623906" cy="62390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F898B0-9E03-4319-9646-A4B1BCAAF4F9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3264177"/>
            <a:ext cx="9144000" cy="0"/>
          </a:xfrm>
          <a:prstGeom prst="line">
            <a:avLst/>
          </a:prstGeom>
          <a:noFill/>
          <a:ln w="44450" cap="flat" cmpd="sng" algn="ctr">
            <a:solidFill>
              <a:srgbClr val="005C7E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9044453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5723"/>
            <a:ext cx="7886700" cy="4801240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C89BC7-6905-4196-825A-605A3A8A37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B78B747-965A-439F-A291-6F2B0902F2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AF595-A872-4275-AD1E-00E80076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501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64975"/>
            <a:ext cx="7886700" cy="5311988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EC89BC7-6905-4196-825A-605A3A8A37FF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766113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B78B747-965A-439F-A291-6F2B0902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B8AF595-A872-4275-AD1E-00E8007645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4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6F08CCB-6AEE-4E86-8733-F17C8AC41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F42FC0-22F4-4358-8A76-DC90C6DF7EAC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4589464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66212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97256"/>
            <a:ext cx="3886200" cy="4351338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97256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7E008-EFA7-4719-A211-B10ECAC5124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0334374-961B-4545-8E2C-D5EF2922B9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3AF8D13-C4D6-4184-B1CC-AD52DA1C4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185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955592"/>
            <a:ext cx="3886200" cy="4793002"/>
          </a:xfrm>
        </p:spPr>
        <p:txBody>
          <a:bodyPr/>
          <a:lstStyle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955592"/>
            <a:ext cx="3886200" cy="479300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DA7E008-EFA7-4719-A211-B10ECAC51242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807304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00334374-961B-4545-8E2C-D5EF2922B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81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3AF8D13-C4D6-4184-B1CC-AD52DA1C4C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25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384599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208511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384599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208511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FF2A8A-F97C-47FB-B1EF-283837FD87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8254F8C-1A38-4D5F-AC57-0089FE6438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AD6E4C-AE63-40F2-B88B-3712EDE8E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8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97264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796555"/>
            <a:ext cx="3868340" cy="40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6767" y="97264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796555"/>
            <a:ext cx="3887391" cy="40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FF2A8A-F97C-47FB-B1EF-283837FD875E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805368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E8254F8C-1A38-4D5F-AC57-0089FE643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729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AD6E4C-AE63-40F2-B88B-3712EDE8E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318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9C6891A-28EE-4E88-9479-108B4A0761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350" y="1344503"/>
            <a:ext cx="8115300" cy="4484791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12ABBE8-9EA1-4773-B699-2EED5106638A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228600" y="1243910"/>
            <a:ext cx="8686800" cy="0"/>
          </a:xfrm>
          <a:prstGeom prst="line">
            <a:avLst/>
          </a:prstGeom>
          <a:noFill/>
          <a:ln w="44450" cap="flat" cmpd="sng" algn="ctr">
            <a:solidFill>
              <a:srgbClr val="8CB777"/>
            </a:solidFill>
            <a:prstDash val="solid"/>
            <a:round/>
            <a:headEnd type="none" w="med" len="med"/>
            <a:tailEnd type="none" w="med" len="med"/>
          </a:ln>
          <a:effectLst>
            <a:outerShdw blurRad="114300"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947E0C7E-D2A6-4803-9E25-FDCD461CB2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second row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0C5E70F-47EE-4C01-94FE-262C1D290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C3F7A4B-5345-4F98-9ED1-CD947AFDEB43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28600" y="5850130"/>
            <a:ext cx="8686800" cy="578496"/>
          </a:xfrm>
        </p:spPr>
        <p:txBody>
          <a:bodyPr>
            <a:normAutofit/>
          </a:bodyPr>
          <a:lstStyle>
            <a:lvl1pPr marL="0" indent="0" algn="ctr">
              <a:buNone/>
              <a:defRPr sz="1400" b="1">
                <a:solidFill>
                  <a:srgbClr val="005C7E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If picture, add caption</a:t>
            </a:r>
          </a:p>
        </p:txBody>
      </p:sp>
    </p:spTree>
    <p:extLst>
      <p:ext uri="{BB962C8B-B14F-4D97-AF65-F5344CB8AC3E}">
        <p14:creationId xmlns:p14="http://schemas.microsoft.com/office/powerpoint/2010/main" val="1809123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07685"/>
            <a:ext cx="7886700" cy="10188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4530"/>
            <a:ext cx="7886700" cy="4842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005C7E"/>
                </a:solidFill>
              </a:defRPr>
            </a:lvl1pPr>
          </a:lstStyle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97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5" r:id="rId3"/>
    <p:sldLayoutId id="2147483675" r:id="rId4"/>
    <p:sldLayoutId id="2147483676" r:id="rId5"/>
    <p:sldLayoutId id="2147483686" r:id="rId6"/>
    <p:sldLayoutId id="2147483677" r:id="rId7"/>
    <p:sldLayoutId id="2147483687" r:id="rId8"/>
    <p:sldLayoutId id="2147483678" r:id="rId9"/>
    <p:sldLayoutId id="2147483688" r:id="rId10"/>
    <p:sldLayoutId id="2147483682" r:id="rId11"/>
    <p:sldLayoutId id="2147483689" r:id="rId12"/>
    <p:sldLayoutId id="2147483679" r:id="rId13"/>
    <p:sldLayoutId id="2147483683" r:id="rId14"/>
    <p:sldLayoutId id="2147483680" r:id="rId15"/>
    <p:sldLayoutId id="2147483690" r:id="rId16"/>
    <p:sldLayoutId id="2147483681" r:id="rId17"/>
    <p:sldLayoutId id="2147483691" r:id="rId18"/>
    <p:sldLayoutId id="2147483684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05C7E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5C7E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Wingdings" panose="05000000000000000000" pitchFamily="2" charset="2"/>
        <a:buChar char="Ø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Courier New" panose="02070309020205020404" pitchFamily="49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5C7E"/>
        </a:buClr>
        <a:buSzPct val="70000"/>
        <a:buFont typeface="Wingdings" panose="05000000000000000000" pitchFamily="2" charset="2"/>
        <a:buChar char="v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553B60-E32D-4BB1-8333-DA0D10DE847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Dredged Material Management Area BV-11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58FF65-93BC-4753-8A61-839869BC4C5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951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Tree Relocation and Landscaping Berm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8C4A6A-199A-47E6-A12F-917227EAA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912" y="949541"/>
            <a:ext cx="2870220" cy="50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44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Tree Relocation and Landscaping Berm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 dirty="0"/>
          </a:p>
        </p:txBody>
      </p:sp>
      <p:pic>
        <p:nvPicPr>
          <p:cNvPr id="6" name="Picture 5" descr="A picture containing sky, grass, outdoor, path&#10;&#10;Description automatically generated">
            <a:extLst>
              <a:ext uri="{FF2B5EF4-FFF2-40B4-BE49-F238E27FC236}">
                <a16:creationId xmlns:a16="http://schemas.microsoft.com/office/drawing/2014/main" id="{B886E16D-6FFC-459B-B44C-4C554B96BD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208" y="905663"/>
            <a:ext cx="7267584" cy="545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67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Construction Progress - December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5" name="Picture 4" descr="A grassy field with tree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4E4B516-7810-46C1-936E-0F7D64CCC6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33" y="945452"/>
            <a:ext cx="7214533" cy="5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70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Construction Progress - January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13</a:t>
            </a:fld>
            <a:endParaRPr lang="en-US" dirty="0"/>
          </a:p>
        </p:txBody>
      </p:sp>
      <p:pic>
        <p:nvPicPr>
          <p:cNvPr id="8" name="Picture 7" descr="A picture containing sky, grass, outdoor, nature&#10;&#10;Description automatically generated">
            <a:extLst>
              <a:ext uri="{FF2B5EF4-FFF2-40B4-BE49-F238E27FC236}">
                <a16:creationId xmlns:a16="http://schemas.microsoft.com/office/drawing/2014/main" id="{B02ED258-6788-443B-8DAC-71B5E874AE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94" y="876242"/>
            <a:ext cx="7306811" cy="54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34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Construction Progress - February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 dirty="0"/>
          </a:p>
        </p:txBody>
      </p:sp>
      <p:pic>
        <p:nvPicPr>
          <p:cNvPr id="5" name="Picture 4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8F8E85C3-D250-448D-BC37-EC697D10F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9" y="939160"/>
            <a:ext cx="7222922" cy="54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6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Construction Progress - February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 dirty="0"/>
          </a:p>
        </p:txBody>
      </p:sp>
      <p:pic>
        <p:nvPicPr>
          <p:cNvPr id="5" name="Picture 4" descr="A picture containing sky, outdoor, ground, nature&#10;&#10;Description automatically generated">
            <a:extLst>
              <a:ext uri="{FF2B5EF4-FFF2-40B4-BE49-F238E27FC236}">
                <a16:creationId xmlns:a16="http://schemas.microsoft.com/office/drawing/2014/main" id="{8F8E85C3-D250-448D-BC37-EC697D10FE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39" y="939160"/>
            <a:ext cx="7222922" cy="541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166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DMMA BV-11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4C6FC9B0-AFBB-4A33-AA85-42CCB539EF5C}"/>
              </a:ext>
            </a:extLst>
          </p:cNvPr>
          <p:cNvSpPr txBox="1">
            <a:spLocks/>
          </p:cNvSpPr>
          <p:nvPr/>
        </p:nvSpPr>
        <p:spPr>
          <a:xfrm>
            <a:off x="3482306" y="2625114"/>
            <a:ext cx="2398377" cy="5337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05C7E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09433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9259D8A-DC83-4C1E-966F-2849D7F7D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374775"/>
            <a:ext cx="4044950" cy="4800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4B9497A7-EB09-4E5C-9CC2-0BE3520C3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137" y="3775075"/>
            <a:ext cx="2471450" cy="21643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595090-A16F-47E1-A0FE-DC6985327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880" y="1451910"/>
            <a:ext cx="3248274" cy="232316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576E156-7482-4569-A86E-660CC3AB9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5"/>
            <a:ext cx="7886700" cy="1018831"/>
          </a:xfrm>
        </p:spPr>
        <p:txBody>
          <a:bodyPr anchor="b">
            <a:normAutofit/>
          </a:bodyPr>
          <a:lstStyle/>
          <a:p>
            <a:r>
              <a:rPr lang="en-US" dirty="0"/>
              <a:t>Project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30E4C-02CB-4DB3-AEC2-7BBD13D48C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18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for 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7320E1-E4F5-4243-A8AC-E778063D0188}"/>
              </a:ext>
            </a:extLst>
          </p:cNvPr>
          <p:cNvSpPr txBox="1">
            <a:spLocks/>
          </p:cNvSpPr>
          <p:nvPr/>
        </p:nvSpPr>
        <p:spPr>
          <a:xfrm>
            <a:off x="282633" y="954326"/>
            <a:ext cx="8553795" cy="1206983"/>
          </a:xfrm>
          <a:prstGeom prst="rect">
            <a:avLst/>
          </a:prstGeom>
        </p:spPr>
        <p:txBody>
          <a:bodyPr/>
          <a:lstStyle>
            <a:lvl1pPr marL="382059" indent="-382059" algn="l" defTabSz="1018824" rtl="0" eaLnBrk="1" latinLnBrk="0" hangingPunct="1">
              <a:spcBef>
                <a:spcPct val="20000"/>
              </a:spcBef>
              <a:buClr>
                <a:srgbClr val="005C7E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827795" indent="-318383" algn="l" defTabSz="1018824" rtl="0" eaLnBrk="1" latinLnBrk="0" hangingPunct="1">
              <a:spcBef>
                <a:spcPct val="20000"/>
              </a:spcBef>
              <a:buClr>
                <a:srgbClr val="005C7E"/>
              </a:buClr>
              <a:buSzPct val="70000"/>
              <a:buFont typeface="Wingdings" panose="05000000000000000000" pitchFamily="2" charset="2"/>
              <a:buChar char="Ø"/>
              <a:defRPr sz="2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273531" indent="-254706" algn="l" defTabSz="1018824" rtl="0" eaLnBrk="1" latinLnBrk="0" hangingPunct="1">
              <a:spcBef>
                <a:spcPct val="20000"/>
              </a:spcBef>
              <a:buClr>
                <a:srgbClr val="005C7E"/>
              </a:buClr>
              <a:buSzPct val="50000"/>
              <a:buFont typeface="Wingdings" panose="05000000000000000000" pitchFamily="2" charset="2"/>
              <a:buChar char="q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782943" indent="-254706" algn="l" defTabSz="1018824" rtl="0" eaLnBrk="1" latinLnBrk="0" hangingPunct="1">
              <a:spcBef>
                <a:spcPct val="20000"/>
              </a:spcBef>
              <a:buClr>
                <a:srgbClr val="005C7E"/>
              </a:buClr>
              <a:buFont typeface="Arial" panose="020B0604020202020204" pitchFamily="34" charset="0"/>
              <a:buChar char="–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292355" indent="-254706" algn="l" defTabSz="1018824" rtl="0" eaLnBrk="1" latinLnBrk="0" hangingPunct="1">
              <a:spcBef>
                <a:spcPct val="20000"/>
              </a:spcBef>
              <a:buClr>
                <a:srgbClr val="005C7E"/>
              </a:buClr>
              <a:buFont typeface="Arial" panose="020B0604020202020204" pitchFamily="34" charset="0"/>
              <a:buChar char="»"/>
              <a:defRPr sz="22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801767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</a:rPr>
              <a:t>The permanent DMMA will serve Reach III of the Intracoastal Waterway (ICW) in Brevard County during channel maintenance operations.</a:t>
            </a:r>
          </a:p>
          <a:p>
            <a:pPr lvl="1"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latin typeface="Calibri"/>
              </a:rPr>
              <a:t>The DMMA will provide sufficient capacity to dewater and store 514,000 CY of dredged material</a:t>
            </a:r>
          </a:p>
        </p:txBody>
      </p:sp>
    </p:spTree>
    <p:extLst>
      <p:ext uri="{BB962C8B-B14F-4D97-AF65-F5344CB8AC3E}">
        <p14:creationId xmlns:p14="http://schemas.microsoft.com/office/powerpoint/2010/main" val="1618205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What is a </a:t>
            </a:r>
            <a:r>
              <a:rPr lang="en-US" sz="3200" b="1" dirty="0" err="1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DMMA</a:t>
            </a:r>
            <a:r>
              <a:rPr lang="en-US" sz="3200" b="1" dirty="0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 and How Does it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E0EF47-C069-4AA8-B64C-B341B28B90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6" y="897104"/>
            <a:ext cx="7886700" cy="5263514"/>
          </a:xfrm>
          <a:prstGeom prst="rect">
            <a:avLst/>
          </a:prstGeom>
          <a:ln w="19050">
            <a:solidFill>
              <a:srgbClr val="8CB777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FEE9D-5AD4-4EBE-AE6E-5D5C4891EE8D}"/>
              </a:ext>
            </a:extLst>
          </p:cNvPr>
          <p:cNvSpPr txBox="1"/>
          <p:nvPr/>
        </p:nvSpPr>
        <p:spPr>
          <a:xfrm>
            <a:off x="6400761" y="897104"/>
            <a:ext cx="2028775" cy="677108"/>
          </a:xfrm>
          <a:prstGeom prst="rect">
            <a:avLst/>
          </a:prstGeom>
          <a:solidFill>
            <a:srgbClr val="005C7E">
              <a:alpha val="70000"/>
            </a:srgbClr>
          </a:solidFill>
        </p:spPr>
        <p:txBody>
          <a:bodyPr wrap="square" tIns="91440" bIns="91440" rtlCol="0">
            <a:spAutoFit/>
          </a:bodyPr>
          <a:lstStyle/>
          <a:p>
            <a:pPr lvl="0" algn="ctr" defTabSz="953387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Aerial View DMMA Site FL-3</a:t>
            </a:r>
          </a:p>
        </p:txBody>
      </p:sp>
    </p:spTree>
    <p:extLst>
      <p:ext uri="{BB962C8B-B14F-4D97-AF65-F5344CB8AC3E}">
        <p14:creationId xmlns:p14="http://schemas.microsoft.com/office/powerpoint/2010/main" val="3051884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What is a </a:t>
            </a:r>
            <a:r>
              <a:rPr lang="en-US" sz="3200" b="1" dirty="0" err="1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DMMA</a:t>
            </a:r>
            <a:r>
              <a:rPr lang="en-US" sz="3200" b="1" dirty="0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 and How Does it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37A20-9E73-4BFF-BF02-86A8D1FE95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3" y="936066"/>
            <a:ext cx="4231292" cy="3173468"/>
          </a:xfrm>
          <a:prstGeom prst="rect">
            <a:avLst/>
          </a:prstGeom>
          <a:ln w="19050">
            <a:solidFill>
              <a:srgbClr val="8CB777"/>
            </a:solidFill>
          </a:ln>
        </p:spPr>
      </p:pic>
      <p:pic>
        <p:nvPicPr>
          <p:cNvPr id="8" name="Picture 3" descr="\\Nas2k12\nass2\PROJECTS\C2008-044-03 FIND NA-1 Construction Administration\Presentation Archives\Oct 2013 032.jpg">
            <a:extLst>
              <a:ext uri="{FF2B5EF4-FFF2-40B4-BE49-F238E27FC236}">
                <a16:creationId xmlns:a16="http://schemas.microsoft.com/office/drawing/2014/main" id="{3C3B2D48-AD3A-4CE2-87A4-9D8EFB4E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971" y="2779200"/>
            <a:ext cx="4473379" cy="3355254"/>
          </a:xfrm>
          <a:prstGeom prst="rect">
            <a:avLst/>
          </a:prstGeom>
          <a:noFill/>
          <a:ln w="19050">
            <a:solidFill>
              <a:srgbClr val="8CB777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86A43A-5CEF-48AC-A0AD-6A75BAD56C7A}"/>
              </a:ext>
            </a:extLst>
          </p:cNvPr>
          <p:cNvSpPr txBox="1"/>
          <p:nvPr/>
        </p:nvSpPr>
        <p:spPr>
          <a:xfrm>
            <a:off x="455544" y="926541"/>
            <a:ext cx="802756" cy="615553"/>
          </a:xfrm>
          <a:prstGeom prst="rect">
            <a:avLst/>
          </a:prstGeom>
          <a:solidFill>
            <a:srgbClr val="005C7E">
              <a:alpha val="70000"/>
            </a:srgbClr>
          </a:solidFill>
        </p:spPr>
        <p:txBody>
          <a:bodyPr wrap="square" tIns="91440" bIns="91440" rtlCol="0">
            <a:spAutoFit/>
          </a:bodyPr>
          <a:lstStyle/>
          <a:p>
            <a:pPr lvl="0" algn="ctr" defTabSz="953387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Exterior View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66D911-529B-4E76-907D-9CFB161AF356}"/>
              </a:ext>
            </a:extLst>
          </p:cNvPr>
          <p:cNvSpPr txBox="1"/>
          <p:nvPr/>
        </p:nvSpPr>
        <p:spPr>
          <a:xfrm>
            <a:off x="7712594" y="2779200"/>
            <a:ext cx="802756" cy="615553"/>
          </a:xfrm>
          <a:prstGeom prst="rect">
            <a:avLst/>
          </a:prstGeom>
          <a:solidFill>
            <a:srgbClr val="8CB777">
              <a:alpha val="70000"/>
            </a:srgbClr>
          </a:solidFill>
        </p:spPr>
        <p:txBody>
          <a:bodyPr wrap="square" tIns="91440" bIns="91440" rtlCol="0">
            <a:spAutoFit/>
          </a:bodyPr>
          <a:lstStyle/>
          <a:p>
            <a:pPr lvl="0" algn="ctr" defTabSz="953387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Interior View</a:t>
            </a:r>
          </a:p>
        </p:txBody>
      </p:sp>
    </p:spTree>
    <p:extLst>
      <p:ext uri="{BB962C8B-B14F-4D97-AF65-F5344CB8AC3E}">
        <p14:creationId xmlns:p14="http://schemas.microsoft.com/office/powerpoint/2010/main" val="3918112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200" b="1" dirty="0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What is a </a:t>
            </a:r>
            <a:r>
              <a:rPr lang="en-US" sz="3200" b="1" dirty="0" err="1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DMMA</a:t>
            </a:r>
            <a:r>
              <a:rPr lang="en-US" sz="3200" b="1" dirty="0">
                <a:solidFill>
                  <a:srgbClr val="005C7E"/>
                </a:solidFill>
                <a:latin typeface="Calibri" pitchFamily="34" charset="0"/>
                <a:cs typeface="Lucida Sans Unicode" pitchFamily="34" charset="0"/>
              </a:rPr>
              <a:t> and How Does it Work?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/>
              <a:t>Taylor Engineering </a:t>
            </a:r>
            <a:r>
              <a:rPr lang="en-US">
                <a:solidFill>
                  <a:srgbClr val="8CB777"/>
                </a:solidFill>
              </a:rPr>
              <a:t>|</a:t>
            </a:r>
            <a:r>
              <a:rPr lang="en-US"/>
              <a:t> </a:t>
            </a:r>
            <a:fld id="{600D3F8A-5A50-40AD-938B-050757F6A97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507B68B-F70B-481F-85DC-44A08CDDE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876" y="944878"/>
            <a:ext cx="3842931" cy="2548462"/>
          </a:xfrm>
          <a:prstGeom prst="rect">
            <a:avLst/>
          </a:prstGeom>
          <a:noFill/>
          <a:ln w="19050">
            <a:solidFill>
              <a:srgbClr val="8CB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BFD2B6-C2FD-4ED4-BE8A-66768A0D5BBB}"/>
              </a:ext>
            </a:extLst>
          </p:cNvPr>
          <p:cNvSpPr txBox="1"/>
          <p:nvPr/>
        </p:nvSpPr>
        <p:spPr>
          <a:xfrm>
            <a:off x="6145408" y="914787"/>
            <a:ext cx="2057399" cy="400110"/>
          </a:xfrm>
          <a:prstGeom prst="rect">
            <a:avLst/>
          </a:prstGeom>
          <a:solidFill>
            <a:srgbClr val="8CB777">
              <a:alpha val="70000"/>
            </a:srgbClr>
          </a:solidFill>
        </p:spPr>
        <p:txBody>
          <a:bodyPr wrap="square" tIns="91440" bIns="91440" rtlCol="0">
            <a:spAutoFit/>
          </a:bodyPr>
          <a:lstStyle/>
          <a:p>
            <a:pPr lvl="0" algn="ctr" defTabSz="953387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i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Typical Paired Pipeline</a:t>
            </a:r>
            <a:endParaRPr lang="en-US" sz="1400" b="1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06131BA8-C1D8-418A-89E3-DEE4D80F54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860" y="3666721"/>
            <a:ext cx="3889947" cy="2578553"/>
          </a:xfrm>
          <a:prstGeom prst="rect">
            <a:avLst/>
          </a:prstGeom>
          <a:noFill/>
          <a:ln w="9525">
            <a:solidFill>
              <a:srgbClr val="8CB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5B0DCE-F7DB-4218-95B0-9FDCB18F0CC5}"/>
              </a:ext>
            </a:extLst>
          </p:cNvPr>
          <p:cNvSpPr txBox="1"/>
          <p:nvPr/>
        </p:nvSpPr>
        <p:spPr>
          <a:xfrm>
            <a:off x="6300561" y="3666721"/>
            <a:ext cx="1902246" cy="400110"/>
          </a:xfrm>
          <a:prstGeom prst="rect">
            <a:avLst/>
          </a:prstGeom>
          <a:solidFill>
            <a:srgbClr val="8CB777">
              <a:alpha val="70000"/>
            </a:srgbClr>
          </a:solidFill>
        </p:spPr>
        <p:txBody>
          <a:bodyPr wrap="square" tIns="91440" bIns="91440" rtlCol="0">
            <a:spAutoFit/>
          </a:bodyPr>
          <a:lstStyle/>
          <a:p>
            <a:pPr lvl="0" algn="ctr" defTabSz="953387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Typical </a:t>
            </a:r>
            <a:r>
              <a:rPr lang="en-US" sz="1400" b="1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DMMA</a:t>
            </a:r>
            <a:r>
              <a:rPr lang="en-US" sz="1400" b="1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View</a:t>
            </a:r>
          </a:p>
        </p:txBody>
      </p:sp>
      <p:pic>
        <p:nvPicPr>
          <p:cNvPr id="15" name="Picture 5">
            <a:extLst>
              <a:ext uri="{FF2B5EF4-FFF2-40B4-BE49-F238E27FC236}">
                <a16:creationId xmlns:a16="http://schemas.microsoft.com/office/drawing/2014/main" id="{8BB9A7BB-687F-439C-889F-66E4943CE2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5" t="26067" r="4498" b="24033"/>
          <a:stretch/>
        </p:blipFill>
        <p:spPr bwMode="auto">
          <a:xfrm>
            <a:off x="365074" y="2003110"/>
            <a:ext cx="4206926" cy="2548489"/>
          </a:xfrm>
          <a:prstGeom prst="rect">
            <a:avLst/>
          </a:prstGeom>
          <a:noFill/>
          <a:ln w="19050">
            <a:solidFill>
              <a:srgbClr val="8CB777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6D014DB-B768-4747-AB58-60C1847846C4}"/>
              </a:ext>
            </a:extLst>
          </p:cNvPr>
          <p:cNvSpPr txBox="1"/>
          <p:nvPr/>
        </p:nvSpPr>
        <p:spPr>
          <a:xfrm>
            <a:off x="365074" y="4144176"/>
            <a:ext cx="1694576" cy="407423"/>
          </a:xfrm>
          <a:prstGeom prst="rect">
            <a:avLst/>
          </a:prstGeom>
          <a:solidFill>
            <a:srgbClr val="005C7E">
              <a:alpha val="70000"/>
            </a:srgbClr>
          </a:solidFill>
        </p:spPr>
        <p:txBody>
          <a:bodyPr wrap="square" tIns="91440" bIns="91440" rtlCol="0">
            <a:spAutoFit/>
          </a:bodyPr>
          <a:lstStyle/>
          <a:p>
            <a:pPr lvl="0" algn="ctr" defTabSz="953387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b="1" i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Hydraulic Dredge</a:t>
            </a:r>
            <a:endParaRPr lang="en-US" sz="1400" b="1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398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DMMA</a:t>
            </a:r>
            <a:r>
              <a:rPr lang="en-US" dirty="0"/>
              <a:t> BV-11 Plan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Taylor Engineering </a:t>
            </a:r>
            <a:r>
              <a:rPr lang="en-US" dirty="0">
                <a:solidFill>
                  <a:srgbClr val="8CB777"/>
                </a:solidFill>
              </a:rPr>
              <a:t>|</a:t>
            </a:r>
            <a:r>
              <a:rPr lang="en-US" dirty="0"/>
              <a:t> </a:t>
            </a:r>
            <a:fld id="{600D3F8A-5A50-40AD-938B-050757F6A976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280F8C-B388-4BED-B862-8F0FDB77D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3" t="851" r="683" b="1210"/>
          <a:stretch/>
        </p:blipFill>
        <p:spPr>
          <a:xfrm>
            <a:off x="838898" y="922789"/>
            <a:ext cx="7482981" cy="543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377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7174ADA-EEE6-4C8A-9E2E-F1DA22B12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2397114"/>
            <a:ext cx="7886700" cy="224771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 err="1"/>
              <a:t>DMMA</a:t>
            </a:r>
            <a:r>
              <a:rPr lang="en-US" dirty="0"/>
              <a:t> BV-11 Section 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57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0F7FF3-8658-46A9-846F-3D8402425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07686"/>
            <a:ext cx="7886700" cy="533720"/>
          </a:xfrm>
        </p:spPr>
        <p:txBody>
          <a:bodyPr anchor="b">
            <a:normAutofit/>
          </a:bodyPr>
          <a:lstStyle/>
          <a:p>
            <a:r>
              <a:rPr lang="en-US" dirty="0"/>
              <a:t>Tree Relocation and Landscaping Berm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63FAC1-4955-48E5-AD8A-0E8B6CD647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Taylor Engineering | </a:t>
            </a:r>
            <a:fld id="{600D3F8A-5A50-40AD-938B-050757F6A976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6FE4F-913B-4442-81B9-43DC95A80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92" y="826398"/>
            <a:ext cx="7701616" cy="544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85862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Slides Template.potx" id="{EF36F7BE-0D18-4E54-A311-EA85C7C62EAD}" vid="{8B768F98-2975-4064-A738-B2CFED763D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Slides Template</Template>
  <TotalTime>1821</TotalTime>
  <Words>203</Words>
  <Application>Microsoft Office PowerPoint</Application>
  <PresentationFormat>On-screen Show (4:3)</PresentationFormat>
  <Paragraphs>41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Courier New</vt:lpstr>
      <vt:lpstr>Wingdings</vt:lpstr>
      <vt:lpstr>Theme1</vt:lpstr>
      <vt:lpstr>Dredged Material Management Area BV-11 Construction</vt:lpstr>
      <vt:lpstr>Project Team</vt:lpstr>
      <vt:lpstr>Need for Project</vt:lpstr>
      <vt:lpstr>What is a DMMA and How Does it Work?</vt:lpstr>
      <vt:lpstr>What is a DMMA and How Does it Work?</vt:lpstr>
      <vt:lpstr>What is a DMMA and How Does it Work?</vt:lpstr>
      <vt:lpstr>DMMA BV-11 Plan View</vt:lpstr>
      <vt:lpstr>DMMA BV-11 Section View</vt:lpstr>
      <vt:lpstr>Tree Relocation and Landscaping Berm</vt:lpstr>
      <vt:lpstr>Tree Relocation and Landscaping Berm</vt:lpstr>
      <vt:lpstr>Tree Relocation and Landscaping Berm</vt:lpstr>
      <vt:lpstr>Construction Progress - December</vt:lpstr>
      <vt:lpstr>Construction Progress - January</vt:lpstr>
      <vt:lpstr>Construction Progress - February</vt:lpstr>
      <vt:lpstr>Construction Progress - February</vt:lpstr>
      <vt:lpstr>DMMA BV-11 Construction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Jamie Gregory</dc:creator>
  <cp:lastModifiedBy>Mitch Doll</cp:lastModifiedBy>
  <cp:revision>45</cp:revision>
  <dcterms:created xsi:type="dcterms:W3CDTF">2019-04-23T19:51:43Z</dcterms:created>
  <dcterms:modified xsi:type="dcterms:W3CDTF">2021-03-01T15:48:26Z</dcterms:modified>
</cp:coreProperties>
</file>